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21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29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0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62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28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3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30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4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66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00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1B05-9DDB-4A57-B39C-D4610E920B8D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003C-A320-4102-9210-169353ABF4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2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8862B2B-0A6C-91AE-1803-48FD4FC2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6" y="303491"/>
            <a:ext cx="6452230" cy="912621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2B725C-D109-B262-D410-552AE10753CA}"/>
              </a:ext>
            </a:extLst>
          </p:cNvPr>
          <p:cNvSpPr/>
          <p:nvPr/>
        </p:nvSpPr>
        <p:spPr>
          <a:xfrm>
            <a:off x="1420238" y="340470"/>
            <a:ext cx="5244324" cy="1150152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AA88615-E5FA-4526-65F3-74B0A6CA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6" y="477183"/>
            <a:ext cx="1098943" cy="93035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1413AEE-D695-55E8-3D53-6F5ED3F5C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427939"/>
            <a:ext cx="2953162" cy="10288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1CF87E-492A-14F9-B2BC-50DD841B6775}"/>
              </a:ext>
            </a:extLst>
          </p:cNvPr>
          <p:cNvSpPr txBox="1"/>
          <p:nvPr/>
        </p:nvSpPr>
        <p:spPr>
          <a:xfrm>
            <a:off x="470979" y="8307108"/>
            <a:ext cx="429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Company: </a:t>
            </a:r>
            <a:r>
              <a:rPr kumimoji="1" lang="en-US" altLang="ja-JP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Excellcia</a:t>
            </a:r>
            <a:endParaRPr kumimoji="1"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WEB: www.excellcia-brand.com</a:t>
            </a:r>
          </a:p>
          <a:p>
            <a:r>
              <a:rPr kumimoji="1"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Email: info@excellcia-brand.com</a:t>
            </a:r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B6E226-A0F0-D2DD-1116-D77A43939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00" y="8420757"/>
            <a:ext cx="871443" cy="8714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9559779-323E-CE40-04C1-CF8BBD2E7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b="32808"/>
          <a:stretch>
            <a:fillRect/>
          </a:stretch>
        </p:blipFill>
        <p:spPr>
          <a:xfrm>
            <a:off x="196480" y="3070564"/>
            <a:ext cx="6468082" cy="469522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1F2AE3-F003-8E3B-2676-CCAF20095888}"/>
              </a:ext>
            </a:extLst>
          </p:cNvPr>
          <p:cNvSpPr txBox="1"/>
          <p:nvPr/>
        </p:nvSpPr>
        <p:spPr>
          <a:xfrm>
            <a:off x="399424" y="1523046"/>
            <a:ext cx="6059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Premium Japanese Matcha</a:t>
            </a:r>
          </a:p>
          <a:p>
            <a:pPr algn="ctr"/>
            <a:r>
              <a:rPr kumimoji="1" lang="ja-JP" altLang="en-US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kumimoji="1" lang="en-US" altLang="ja-JP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From heritage farms to global market</a:t>
            </a:r>
            <a:r>
              <a:rPr kumimoji="1" lang="ja-JP" altLang="en-US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kumimoji="1" lang="en-US" altLang="ja-JP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endParaRPr kumimoji="1" lang="ja-JP" altLang="en-US" sz="2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0D4970-3318-F072-0D2A-FDF47A68D264}"/>
              </a:ext>
            </a:extLst>
          </p:cNvPr>
          <p:cNvSpPr/>
          <p:nvPr/>
        </p:nvSpPr>
        <p:spPr>
          <a:xfrm>
            <a:off x="194553" y="246434"/>
            <a:ext cx="6420256" cy="92899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BD422E3-DF9F-1C7D-A128-76C26C353018}"/>
              </a:ext>
            </a:extLst>
          </p:cNvPr>
          <p:cNvCxnSpPr>
            <a:cxnSpLocks/>
          </p:cNvCxnSpPr>
          <p:nvPr/>
        </p:nvCxnSpPr>
        <p:spPr>
          <a:xfrm>
            <a:off x="221306" y="5420718"/>
            <a:ext cx="11796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8F4EC5-2812-F6D0-3235-A1FBE5151DE1}"/>
              </a:ext>
            </a:extLst>
          </p:cNvPr>
          <p:cNvSpPr txBox="1"/>
          <p:nvPr/>
        </p:nvSpPr>
        <p:spPr>
          <a:xfrm>
            <a:off x="1400938" y="5165478"/>
            <a:ext cx="400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Unrivaled Tea Network</a:t>
            </a:r>
            <a:endParaRPr kumimoji="1" lang="ja-JP" altLang="en-US" sz="2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AA7779-42E0-5623-2DEA-19F5830A801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403554" y="5419833"/>
            <a:ext cx="1194840" cy="11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63012D3-3EED-6A64-1575-D39EBE3C93C3}"/>
              </a:ext>
            </a:extLst>
          </p:cNvPr>
          <p:cNvCxnSpPr>
            <a:cxnSpLocks/>
          </p:cNvCxnSpPr>
          <p:nvPr/>
        </p:nvCxnSpPr>
        <p:spPr>
          <a:xfrm>
            <a:off x="218872" y="644815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374E03-07B5-9231-EA38-AAE05A544D3C}"/>
              </a:ext>
            </a:extLst>
          </p:cNvPr>
          <p:cNvSpPr txBox="1"/>
          <p:nvPr/>
        </p:nvSpPr>
        <p:spPr>
          <a:xfrm>
            <a:off x="1844605" y="369651"/>
            <a:ext cx="311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Characteristics</a:t>
            </a:r>
            <a:endParaRPr kumimoji="1" lang="ja-JP" altLang="en-US" sz="2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5DA44BE-E69D-F42B-E56C-5EEB8AD1FF70}"/>
              </a:ext>
            </a:extLst>
          </p:cNvPr>
          <p:cNvCxnSpPr>
            <a:cxnSpLocks/>
          </p:cNvCxnSpPr>
          <p:nvPr/>
        </p:nvCxnSpPr>
        <p:spPr>
          <a:xfrm>
            <a:off x="4937394" y="662590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BBDE0D2-FF18-7EB8-CC75-E613B32745CA}"/>
              </a:ext>
            </a:extLst>
          </p:cNvPr>
          <p:cNvSpPr txBox="1"/>
          <p:nvPr/>
        </p:nvSpPr>
        <p:spPr>
          <a:xfrm>
            <a:off x="466927" y="1932064"/>
            <a:ext cx="59241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chemeClr val="bg1"/>
                </a:solidFill>
              </a:rPr>
              <a:t>Versatile Supply</a:t>
            </a:r>
            <a:r>
              <a:rPr lang="en-US" altLang="ja-JP" sz="2000" dirty="0">
                <a:solidFill>
                  <a:schemeClr val="bg1"/>
                </a:solidFill>
              </a:rPr>
              <a:t>: we supply everything from Ceremonial Grade to bulk-packaged (5kg) industrial solutions.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chemeClr val="bg1"/>
                </a:solidFill>
              </a:rPr>
              <a:t>Global Compliance</a:t>
            </a:r>
            <a:r>
              <a:rPr lang="en-US" altLang="ja-JP" sz="2000" dirty="0">
                <a:solidFill>
                  <a:schemeClr val="bg1"/>
                </a:solidFill>
              </a:rPr>
              <a:t>: With access to FDA, Halal, USDA Organic, and JAS certified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chemeClr val="bg1"/>
                </a:solidFill>
              </a:rPr>
              <a:t>Market Expertise</a:t>
            </a:r>
            <a:r>
              <a:rPr lang="en-US" altLang="ja-JP" sz="2000" dirty="0">
                <a:solidFill>
                  <a:schemeClr val="bg1"/>
                </a:solidFill>
              </a:rPr>
              <a:t>: Seamless logistics tailored specifically for Middle East, Southeast Asia and US.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C1DDCA-79E9-8976-F898-C70AFA1D3134}"/>
              </a:ext>
            </a:extLst>
          </p:cNvPr>
          <p:cNvSpPr txBox="1"/>
          <p:nvPr/>
        </p:nvSpPr>
        <p:spPr>
          <a:xfrm>
            <a:off x="399423" y="831316"/>
            <a:ext cx="6059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Your Direct Gateway </a:t>
            </a:r>
          </a:p>
          <a:p>
            <a:pPr algn="ctr"/>
            <a:r>
              <a:rPr kumimoji="1" lang="en-US" altLang="ja-JP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to Japan’s Finest Tea Estate </a:t>
            </a:r>
            <a:endParaRPr kumimoji="1" lang="ja-JP" altLang="en-US" sz="2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01872A-15AB-B726-D4C4-0A3EF5D70907}"/>
              </a:ext>
            </a:extLst>
          </p:cNvPr>
          <p:cNvSpPr txBox="1"/>
          <p:nvPr/>
        </p:nvSpPr>
        <p:spPr>
          <a:xfrm>
            <a:off x="3087619" y="6677058"/>
            <a:ext cx="3454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We build direct partnerships with farmers or tea processed manufactures throughout Japan to ensure quality consistency.</a:t>
            </a:r>
            <a:endParaRPr kumimoji="1" lang="ja-JP" altLang="en-US" sz="2000" dirty="0">
              <a:solidFill>
                <a:schemeClr val="bg1"/>
              </a:solidFill>
              <a:ea typeface="Meiryo UI" panose="020B0604030504040204" pitchFamily="50" charset="-128"/>
            </a:endParaRPr>
          </a:p>
        </p:txBody>
      </p:sp>
      <p:pic>
        <p:nvPicPr>
          <p:cNvPr id="8" name="Picture 2" descr="182 Scenic Mount Fuji Tea Plantation Landscape Japan Stock Photos ...">
            <a:extLst>
              <a:ext uri="{FF2B5EF4-FFF2-40B4-BE49-F238E27FC236}">
                <a16:creationId xmlns:a16="http://schemas.microsoft.com/office/drawing/2014/main" id="{97D963BA-386A-2A6C-7EB7-2962A920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7" y="6252590"/>
            <a:ext cx="2480153" cy="2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B0E6-D366-EE08-59E0-340334A8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3AFC961-0E23-D149-495A-BA47209E8798}"/>
              </a:ext>
            </a:extLst>
          </p:cNvPr>
          <p:cNvSpPr/>
          <p:nvPr/>
        </p:nvSpPr>
        <p:spPr>
          <a:xfrm>
            <a:off x="194553" y="246434"/>
            <a:ext cx="6420256" cy="92899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EA1B1A2-4BDE-3373-E572-40C858F86824}"/>
              </a:ext>
            </a:extLst>
          </p:cNvPr>
          <p:cNvCxnSpPr>
            <a:cxnSpLocks/>
          </p:cNvCxnSpPr>
          <p:nvPr/>
        </p:nvCxnSpPr>
        <p:spPr>
          <a:xfrm>
            <a:off x="252498" y="5345562"/>
            <a:ext cx="1370715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4EE988FB-5638-A469-0DAF-F7703D55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" y="1207808"/>
            <a:ext cx="2981528" cy="3438289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5139E18A-2E71-948D-8ABF-E7DEC9FFB6DF}"/>
              </a:ext>
            </a:extLst>
          </p:cNvPr>
          <p:cNvSpPr/>
          <p:nvPr/>
        </p:nvSpPr>
        <p:spPr>
          <a:xfrm>
            <a:off x="1425709" y="3618190"/>
            <a:ext cx="155642" cy="126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187A02F-DEE9-2EF1-55FF-580C62432D67}"/>
              </a:ext>
            </a:extLst>
          </p:cNvPr>
          <p:cNvSpPr/>
          <p:nvPr/>
        </p:nvSpPr>
        <p:spPr>
          <a:xfrm>
            <a:off x="1908850" y="3371756"/>
            <a:ext cx="155642" cy="126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F24B3B-0ED3-BA8D-44F3-FA3932CB8CC6}"/>
              </a:ext>
            </a:extLst>
          </p:cNvPr>
          <p:cNvSpPr/>
          <p:nvPr/>
        </p:nvSpPr>
        <p:spPr>
          <a:xfrm>
            <a:off x="556704" y="4175908"/>
            <a:ext cx="155642" cy="126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91B9CFB-D1C1-5F9A-9E09-A18B1CBCFF71}"/>
              </a:ext>
            </a:extLst>
          </p:cNvPr>
          <p:cNvSpPr/>
          <p:nvPr/>
        </p:nvSpPr>
        <p:spPr>
          <a:xfrm>
            <a:off x="1605670" y="3618190"/>
            <a:ext cx="155642" cy="126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9202ED9-276E-6ED2-8631-016CA0AFE0D3}"/>
              </a:ext>
            </a:extLst>
          </p:cNvPr>
          <p:cNvSpPr/>
          <p:nvPr/>
        </p:nvSpPr>
        <p:spPr>
          <a:xfrm>
            <a:off x="556704" y="3832177"/>
            <a:ext cx="155642" cy="126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0004F56-D285-599D-712A-DFFB0328AC05}"/>
              </a:ext>
            </a:extLst>
          </p:cNvPr>
          <p:cNvSpPr txBox="1"/>
          <p:nvPr/>
        </p:nvSpPr>
        <p:spPr>
          <a:xfrm>
            <a:off x="1515374" y="5061281"/>
            <a:ext cx="382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Flavor Profile Matrix</a:t>
            </a:r>
            <a:endParaRPr kumimoji="1" lang="ja-JP" altLang="en-US" sz="2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53D6659-F177-99AB-0F4E-517A3167DEAC}"/>
              </a:ext>
            </a:extLst>
          </p:cNvPr>
          <p:cNvCxnSpPr>
            <a:cxnSpLocks/>
          </p:cNvCxnSpPr>
          <p:nvPr/>
        </p:nvCxnSpPr>
        <p:spPr>
          <a:xfrm>
            <a:off x="5234066" y="5363337"/>
            <a:ext cx="1370715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198C4F-621A-E62E-5EFB-F8703411AB4D}"/>
              </a:ext>
            </a:extLst>
          </p:cNvPr>
          <p:cNvSpPr txBox="1"/>
          <p:nvPr/>
        </p:nvSpPr>
        <p:spPr>
          <a:xfrm>
            <a:off x="3110417" y="1313586"/>
            <a:ext cx="3485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We create strong partnership with the farmers and processed manufactures all over Japan, such as Kyoto, Shizuoka and Kagoshima.</a:t>
            </a:r>
          </a:p>
          <a:p>
            <a:endParaRPr kumimoji="1" lang="en-US" altLang="ja-JP" sz="2000" dirty="0">
              <a:solidFill>
                <a:schemeClr val="bg1"/>
              </a:solidFill>
              <a:ea typeface="Meiryo UI" panose="020B0604030504040204" pitchFamily="50" charset="-128"/>
            </a:endParaRPr>
          </a:p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We provide optimal Matcha products according to customers requirements.</a:t>
            </a:r>
            <a:endParaRPr kumimoji="1" lang="ja-JP" altLang="en-US" sz="2000" dirty="0">
              <a:solidFill>
                <a:schemeClr val="bg1"/>
              </a:solidFill>
              <a:ea typeface="Meiryo UI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9849DFD-E633-7DF8-A7AC-34133A86A3D9}"/>
              </a:ext>
            </a:extLst>
          </p:cNvPr>
          <p:cNvCxnSpPr>
            <a:cxnSpLocks/>
          </p:cNvCxnSpPr>
          <p:nvPr/>
        </p:nvCxnSpPr>
        <p:spPr>
          <a:xfrm>
            <a:off x="218872" y="644815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973227-FCA0-23B5-053B-B85541DB95C9}"/>
              </a:ext>
            </a:extLst>
          </p:cNvPr>
          <p:cNvSpPr txBox="1"/>
          <p:nvPr/>
        </p:nvSpPr>
        <p:spPr>
          <a:xfrm>
            <a:off x="1844605" y="369651"/>
            <a:ext cx="311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Our Origin</a:t>
            </a:r>
            <a:endParaRPr kumimoji="1" lang="ja-JP" altLang="en-US" sz="2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A8B2640-A418-CD9F-EC11-8DC88649817A}"/>
              </a:ext>
            </a:extLst>
          </p:cNvPr>
          <p:cNvCxnSpPr>
            <a:cxnSpLocks/>
          </p:cNvCxnSpPr>
          <p:nvPr/>
        </p:nvCxnSpPr>
        <p:spPr>
          <a:xfrm>
            <a:off x="4937394" y="662590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atcha Tea Grade Guide – OMGTeas">
            <a:extLst>
              <a:ext uri="{FF2B5EF4-FFF2-40B4-BE49-F238E27FC236}">
                <a16:creationId xmlns:a16="http://schemas.microsoft.com/office/drawing/2014/main" id="{D4DE34AD-4939-104E-C451-F68E8235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079369"/>
            <a:ext cx="1820793" cy="12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3CE81D7-6C5C-3660-1546-77D554E58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5438"/>
              </p:ext>
            </p:extLst>
          </p:nvPr>
        </p:nvGraphicFramePr>
        <p:xfrm>
          <a:off x="400832" y="5833526"/>
          <a:ext cx="5991960" cy="1940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66378">
                  <a:extLst>
                    <a:ext uri="{9D8B030D-6E8A-4147-A177-3AD203B41FA5}">
                      <a16:colId xmlns:a16="http://schemas.microsoft.com/office/drawing/2014/main" val="328446030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3011893259"/>
                    </a:ext>
                  </a:extLst>
                </a:gridCol>
                <a:gridCol w="2835401">
                  <a:extLst>
                    <a:ext uri="{9D8B030D-6E8A-4147-A177-3AD203B41FA5}">
                      <a16:colId xmlns:a16="http://schemas.microsoft.com/office/drawing/2014/main" val="328289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+mn-lt"/>
                          <a:ea typeface="メイリオ" panose="020B0604030504040204" pitchFamily="50" charset="-128"/>
                        </a:rPr>
                        <a:t>Grade</a:t>
                      </a:r>
                      <a:endParaRPr kumimoji="1" lang="ja-JP" altLang="en-US" sz="2400" b="0" dirty="0">
                        <a:solidFill>
                          <a:schemeClr val="bg1"/>
                        </a:solidFill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+mn-lt"/>
                          <a:ea typeface="メイリオ" panose="020B0604030504040204" pitchFamily="50" charset="-128"/>
                        </a:rPr>
                        <a:t>Umami</a:t>
                      </a:r>
                      <a:endParaRPr kumimoji="1" lang="ja-JP" altLang="en-US" sz="2400" b="0" dirty="0">
                        <a:solidFill>
                          <a:schemeClr val="bg1"/>
                        </a:solidFill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bg1"/>
                          </a:solidFill>
                          <a:latin typeface="+mn-lt"/>
                          <a:ea typeface="メイリオ" panose="020B0604030504040204" pitchFamily="50" charset="-128"/>
                        </a:rPr>
                        <a:t>Ideal Application</a:t>
                      </a:r>
                      <a:endParaRPr kumimoji="1" lang="ja-JP" altLang="en-US" sz="2400" b="0" dirty="0">
                        <a:solidFill>
                          <a:schemeClr val="bg1"/>
                        </a:solidFill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0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Organic Ceremonial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lt"/>
                          <a:ea typeface="メイリオ" panose="020B0604030504040204" pitchFamily="50" charset="-128"/>
                        </a:rPr>
                        <a:t>★★★★★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Whisk Tea / Luxury Gifts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7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Premium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lt"/>
                          <a:ea typeface="メイリオ" panose="020B0604030504040204" pitchFamily="50" charset="-128"/>
                        </a:rPr>
                        <a:t>★★★★☆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Daily wellness / Premium Retail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0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Commercial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lt"/>
                          <a:ea typeface="メイリオ" panose="020B0604030504040204" pitchFamily="50" charset="-128"/>
                        </a:rPr>
                        <a:t>★★☆☆☆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Ice Cream / Baking / Lattes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9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Protein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lt"/>
                          <a:ea typeface="メイリオ" panose="020B0604030504040204" pitchFamily="50" charset="-128"/>
                        </a:rPr>
                        <a:t>★★☆☆☆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  <a:ea typeface="メイリオ" panose="020B0604030504040204" pitchFamily="50" charset="-128"/>
                        </a:rPr>
                        <a:t>Smoothies / Fitness Recovery</a:t>
                      </a:r>
                      <a:endParaRPr kumimoji="1" lang="ja-JP" altLang="en-US" sz="1600" dirty="0">
                        <a:latin typeface="+mn-lt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0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64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20B44-871F-0364-25BF-CF69D02DB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AE4668-BF11-B35D-B180-A29BF080AB1F}"/>
              </a:ext>
            </a:extLst>
          </p:cNvPr>
          <p:cNvSpPr/>
          <p:nvPr/>
        </p:nvSpPr>
        <p:spPr>
          <a:xfrm>
            <a:off x="194553" y="246434"/>
            <a:ext cx="6420256" cy="92899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0CD18539-70C4-1238-E811-8ADD77CD41E9}"/>
              </a:ext>
            </a:extLst>
          </p:cNvPr>
          <p:cNvCxnSpPr>
            <a:cxnSpLocks/>
          </p:cNvCxnSpPr>
          <p:nvPr/>
        </p:nvCxnSpPr>
        <p:spPr>
          <a:xfrm>
            <a:off x="221306" y="915195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3E421F-F9A3-063B-F71C-6B3094DFB5C9}"/>
              </a:ext>
            </a:extLst>
          </p:cNvPr>
          <p:cNvSpPr txBox="1"/>
          <p:nvPr/>
        </p:nvSpPr>
        <p:spPr>
          <a:xfrm>
            <a:off x="1847039" y="640031"/>
            <a:ext cx="311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Product Lineup</a:t>
            </a:r>
            <a:endParaRPr kumimoji="1" lang="ja-JP" altLang="en-US" sz="2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36904BC-E4DD-95CD-345F-DA7CFEAE0EF2}"/>
              </a:ext>
            </a:extLst>
          </p:cNvPr>
          <p:cNvCxnSpPr>
            <a:cxnSpLocks/>
          </p:cNvCxnSpPr>
          <p:nvPr/>
        </p:nvCxnSpPr>
        <p:spPr>
          <a:xfrm>
            <a:off x="4939828" y="932970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0" name="図 69">
            <a:extLst>
              <a:ext uri="{FF2B5EF4-FFF2-40B4-BE49-F238E27FC236}">
                <a16:creationId xmlns:a16="http://schemas.microsoft.com/office/drawing/2014/main" id="{7E3737BC-3288-D7EE-FAB7-6E4BB5BEF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4"/>
          <a:stretch>
            <a:fillRect/>
          </a:stretch>
        </p:blipFill>
        <p:spPr>
          <a:xfrm>
            <a:off x="221306" y="8310005"/>
            <a:ext cx="6393503" cy="12273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22B528-5817-9168-318D-BFAF8209294E}"/>
              </a:ext>
            </a:extLst>
          </p:cNvPr>
          <p:cNvSpPr txBox="1"/>
          <p:nvPr/>
        </p:nvSpPr>
        <p:spPr>
          <a:xfrm>
            <a:off x="551143" y="1213113"/>
            <a:ext cx="5883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Organic Ceremonial</a:t>
            </a:r>
            <a:endParaRPr kumimoji="1" lang="ja-JP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80895FB-67D0-EB7C-3443-DFD486F8605D}"/>
              </a:ext>
            </a:extLst>
          </p:cNvPr>
          <p:cNvCxnSpPr>
            <a:cxnSpLocks/>
          </p:cNvCxnSpPr>
          <p:nvPr/>
        </p:nvCxnSpPr>
        <p:spPr>
          <a:xfrm>
            <a:off x="551143" y="1214972"/>
            <a:ext cx="0" cy="5511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81F4649-A807-88CD-B069-6E0B81E09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33146"/>
              </p:ext>
            </p:extLst>
          </p:nvPr>
        </p:nvGraphicFramePr>
        <p:xfrm>
          <a:off x="551143" y="2680936"/>
          <a:ext cx="3291455" cy="169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67">
                  <a:extLst>
                    <a:ext uri="{9D8B030D-6E8A-4147-A177-3AD203B41FA5}">
                      <a16:colId xmlns:a16="http://schemas.microsoft.com/office/drawing/2014/main" val="294894565"/>
                    </a:ext>
                  </a:extLst>
                </a:gridCol>
                <a:gridCol w="2201688">
                  <a:extLst>
                    <a:ext uri="{9D8B030D-6E8A-4147-A177-3AD203B41FA5}">
                      <a16:colId xmlns:a16="http://schemas.microsoft.com/office/drawing/2014/main" val="2992964092"/>
                    </a:ext>
                  </a:extLst>
                </a:gridCol>
              </a:tblGrid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Origin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Shizuoka, Kyoto, Kagoshima, Fukuoka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2483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Weight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20g, 30g for retail packs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087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Certification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FDA, JAS, USDA Organic, Gluten free 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08919"/>
                  </a:ext>
                </a:extLst>
              </a:tr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Shelf Life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12 Months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483746"/>
                  </a:ext>
                </a:extLst>
              </a:tr>
            </a:tbl>
          </a:graphicData>
        </a:graphic>
      </p:graphicFrame>
      <p:pic>
        <p:nvPicPr>
          <p:cNvPr id="3076" name="Picture 4" descr="Organic Ceremonial Grade Matcha From Kagoshima - Etsy">
            <a:extLst>
              <a:ext uri="{FF2B5EF4-FFF2-40B4-BE49-F238E27FC236}">
                <a16:creationId xmlns:a16="http://schemas.microsoft.com/office/drawing/2014/main" id="{C07AE1DA-8818-3BED-E3D2-BC59CE27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12" y="2577597"/>
            <a:ext cx="1203119" cy="12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3DE5C03-3997-D5C6-0405-6B3FCFA230B6}"/>
              </a:ext>
            </a:extLst>
          </p:cNvPr>
          <p:cNvSpPr txBox="1"/>
          <p:nvPr/>
        </p:nvSpPr>
        <p:spPr>
          <a:xfrm>
            <a:off x="589320" y="1812856"/>
            <a:ext cx="559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Perfect for health-conscious boutique retailers and specialty health stores. </a:t>
            </a:r>
            <a:endParaRPr kumimoji="1" lang="ja-JP" altLang="en-US" sz="2000" dirty="0">
              <a:solidFill>
                <a:schemeClr val="bg1"/>
              </a:solidFill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CCC832-05C9-CADA-4E95-610BC5BE33F1}"/>
              </a:ext>
            </a:extLst>
          </p:cNvPr>
          <p:cNvSpPr txBox="1"/>
          <p:nvPr/>
        </p:nvSpPr>
        <p:spPr>
          <a:xfrm>
            <a:off x="548744" y="4810753"/>
            <a:ext cx="5883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Ceremonial</a:t>
            </a:r>
            <a:endParaRPr kumimoji="1" lang="ja-JP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C94FB08-C197-9E2B-91E1-92A57444B754}"/>
              </a:ext>
            </a:extLst>
          </p:cNvPr>
          <p:cNvCxnSpPr>
            <a:cxnSpLocks/>
          </p:cNvCxnSpPr>
          <p:nvPr/>
        </p:nvCxnSpPr>
        <p:spPr>
          <a:xfrm>
            <a:off x="548744" y="4812612"/>
            <a:ext cx="0" cy="5511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FE7329F3-2926-3C41-1995-E07F55A7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88803"/>
              </p:ext>
            </p:extLst>
          </p:nvPr>
        </p:nvGraphicFramePr>
        <p:xfrm>
          <a:off x="548744" y="6278576"/>
          <a:ext cx="3291455" cy="1579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67">
                  <a:extLst>
                    <a:ext uri="{9D8B030D-6E8A-4147-A177-3AD203B41FA5}">
                      <a16:colId xmlns:a16="http://schemas.microsoft.com/office/drawing/2014/main" val="294894565"/>
                    </a:ext>
                  </a:extLst>
                </a:gridCol>
                <a:gridCol w="2201688">
                  <a:extLst>
                    <a:ext uri="{9D8B030D-6E8A-4147-A177-3AD203B41FA5}">
                      <a16:colId xmlns:a16="http://schemas.microsoft.com/office/drawing/2014/main" val="2992964092"/>
                    </a:ext>
                  </a:extLst>
                </a:gridCol>
              </a:tblGrid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Origin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Shizuoka, Kyoto, Kagoshima, Fukuoka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2483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Weight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20g, 30g for retail packs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087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Certification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FDA, JAS, Gluten free 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241873"/>
                  </a:ext>
                </a:extLst>
              </a:tr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Shelf Life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12 Months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483746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54712D0-D31E-C7EC-2ED1-D45D8CBFADFB}"/>
              </a:ext>
            </a:extLst>
          </p:cNvPr>
          <p:cNvSpPr txBox="1"/>
          <p:nvPr/>
        </p:nvSpPr>
        <p:spPr>
          <a:xfrm>
            <a:off x="586921" y="5410496"/>
            <a:ext cx="559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Vibrant green color and rich umami profile for high-end tea ceremonies and luxury hotels</a:t>
            </a:r>
            <a:endParaRPr kumimoji="1" lang="ja-JP" altLang="en-US" sz="2000" dirty="0">
              <a:solidFill>
                <a:schemeClr val="bg1"/>
              </a:solidFill>
              <a:ea typeface="Meiryo UI" panose="020B0604030504040204" pitchFamily="50" charset="-128"/>
            </a:endParaRPr>
          </a:p>
        </p:txBody>
      </p:sp>
      <p:pic>
        <p:nvPicPr>
          <p:cNvPr id="3078" name="Picture 6" descr="【楽天市場】お手軽抹茶セット 【白釉】(しろゆう)【送料無料：京・近江・ほっこり茶屋">
            <a:extLst>
              <a:ext uri="{FF2B5EF4-FFF2-40B4-BE49-F238E27FC236}">
                <a16:creationId xmlns:a16="http://schemas.microsoft.com/office/drawing/2014/main" id="{79672EEB-4823-335A-B968-9A1B12EF5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b="14009"/>
          <a:stretch>
            <a:fillRect/>
          </a:stretch>
        </p:blipFill>
        <p:spPr bwMode="auto">
          <a:xfrm>
            <a:off x="4174913" y="6332399"/>
            <a:ext cx="1204942" cy="9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B89483C-925D-3872-4F40-7FCB7F203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05" y="3464334"/>
            <a:ext cx="711112" cy="103684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6F5540B-E020-6662-A83C-F5E41A31E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05" y="7115521"/>
            <a:ext cx="711112" cy="8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22779-D711-06B4-7B4F-982C7FFE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A08485-D45E-753D-CD83-256E97F04182}"/>
              </a:ext>
            </a:extLst>
          </p:cNvPr>
          <p:cNvSpPr/>
          <p:nvPr/>
        </p:nvSpPr>
        <p:spPr>
          <a:xfrm>
            <a:off x="194553" y="246434"/>
            <a:ext cx="6420256" cy="92899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5BAF4A7-33CD-00CC-AAF1-D6A070C5A669}"/>
              </a:ext>
            </a:extLst>
          </p:cNvPr>
          <p:cNvCxnSpPr>
            <a:cxnSpLocks/>
          </p:cNvCxnSpPr>
          <p:nvPr/>
        </p:nvCxnSpPr>
        <p:spPr>
          <a:xfrm>
            <a:off x="221306" y="915195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C42EA1-AA9F-F34A-495C-CD9D6228F759}"/>
              </a:ext>
            </a:extLst>
          </p:cNvPr>
          <p:cNvSpPr txBox="1"/>
          <p:nvPr/>
        </p:nvSpPr>
        <p:spPr>
          <a:xfrm>
            <a:off x="1847039" y="640031"/>
            <a:ext cx="311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Product Lineup</a:t>
            </a:r>
            <a:endParaRPr kumimoji="1" lang="ja-JP" altLang="en-US" sz="24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67FDFD8-F169-2850-CD3A-039E30D0B94B}"/>
              </a:ext>
            </a:extLst>
          </p:cNvPr>
          <p:cNvCxnSpPr>
            <a:cxnSpLocks/>
          </p:cNvCxnSpPr>
          <p:nvPr/>
        </p:nvCxnSpPr>
        <p:spPr>
          <a:xfrm>
            <a:off x="4939828" y="932970"/>
            <a:ext cx="1658566" cy="49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0" name="図 69">
            <a:extLst>
              <a:ext uri="{FF2B5EF4-FFF2-40B4-BE49-F238E27FC236}">
                <a16:creationId xmlns:a16="http://schemas.microsoft.com/office/drawing/2014/main" id="{CFFDFDBA-0089-2165-DEE5-5622F3353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4"/>
          <a:stretch>
            <a:fillRect/>
          </a:stretch>
        </p:blipFill>
        <p:spPr>
          <a:xfrm>
            <a:off x="221306" y="8310005"/>
            <a:ext cx="6393503" cy="12273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5CAE98-E442-0A41-A518-5016EF4E58D0}"/>
              </a:ext>
            </a:extLst>
          </p:cNvPr>
          <p:cNvSpPr txBox="1"/>
          <p:nvPr/>
        </p:nvSpPr>
        <p:spPr>
          <a:xfrm>
            <a:off x="551143" y="1213113"/>
            <a:ext cx="5883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Bulk and Industrial Solutions</a:t>
            </a:r>
            <a:endParaRPr kumimoji="1" lang="ja-JP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F983CAD-3649-7E27-5095-F48F34BE912E}"/>
              </a:ext>
            </a:extLst>
          </p:cNvPr>
          <p:cNvCxnSpPr>
            <a:cxnSpLocks/>
          </p:cNvCxnSpPr>
          <p:nvPr/>
        </p:nvCxnSpPr>
        <p:spPr>
          <a:xfrm>
            <a:off x="551143" y="1214972"/>
            <a:ext cx="0" cy="5511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B7F25238-04CA-6A07-0001-EB10FF7E4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71699"/>
              </p:ext>
            </p:extLst>
          </p:nvPr>
        </p:nvGraphicFramePr>
        <p:xfrm>
          <a:off x="551143" y="2680936"/>
          <a:ext cx="3291455" cy="137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67">
                  <a:extLst>
                    <a:ext uri="{9D8B030D-6E8A-4147-A177-3AD203B41FA5}">
                      <a16:colId xmlns:a16="http://schemas.microsoft.com/office/drawing/2014/main" val="294894565"/>
                    </a:ext>
                  </a:extLst>
                </a:gridCol>
                <a:gridCol w="2201688">
                  <a:extLst>
                    <a:ext uri="{9D8B030D-6E8A-4147-A177-3AD203B41FA5}">
                      <a16:colId xmlns:a16="http://schemas.microsoft.com/office/drawing/2014/main" val="2992964092"/>
                    </a:ext>
                  </a:extLst>
                </a:gridCol>
              </a:tblGrid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Origin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Shizuoka,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2483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Weight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1kg or 5kg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087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Certification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FDA,  Gluten free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41795"/>
                  </a:ext>
                </a:extLst>
              </a:tr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Shelf Life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12 Months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483746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398B84-5C72-690E-0041-1FAD19F2086A}"/>
              </a:ext>
            </a:extLst>
          </p:cNvPr>
          <p:cNvSpPr txBox="1"/>
          <p:nvPr/>
        </p:nvSpPr>
        <p:spPr>
          <a:xfrm>
            <a:off x="589320" y="1812856"/>
            <a:ext cx="559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Designed for food manufacturers, high-volume bakeries, and ice cream producers.</a:t>
            </a:r>
            <a:endParaRPr kumimoji="1" lang="ja-JP" altLang="en-US" sz="2000" dirty="0">
              <a:solidFill>
                <a:schemeClr val="bg1"/>
              </a:solidFill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91F1E5-4DDD-C99E-4ECB-C754C5C9AB28}"/>
              </a:ext>
            </a:extLst>
          </p:cNvPr>
          <p:cNvSpPr txBox="1"/>
          <p:nvPr/>
        </p:nvSpPr>
        <p:spPr>
          <a:xfrm>
            <a:off x="548744" y="4810753"/>
            <a:ext cx="5883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Modern Wellness Innovation</a:t>
            </a:r>
            <a:endParaRPr kumimoji="1" lang="ja-JP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D0AB101-E0ED-65B6-4D35-DE1335E57A14}"/>
              </a:ext>
            </a:extLst>
          </p:cNvPr>
          <p:cNvCxnSpPr>
            <a:cxnSpLocks/>
          </p:cNvCxnSpPr>
          <p:nvPr/>
        </p:nvCxnSpPr>
        <p:spPr>
          <a:xfrm>
            <a:off x="548744" y="4812612"/>
            <a:ext cx="0" cy="55119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3207A216-892B-0D31-FEDD-3F81E542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84054"/>
              </p:ext>
            </p:extLst>
          </p:nvPr>
        </p:nvGraphicFramePr>
        <p:xfrm>
          <a:off x="548744" y="6278576"/>
          <a:ext cx="3291455" cy="137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67">
                  <a:extLst>
                    <a:ext uri="{9D8B030D-6E8A-4147-A177-3AD203B41FA5}">
                      <a16:colId xmlns:a16="http://schemas.microsoft.com/office/drawing/2014/main" val="294894565"/>
                    </a:ext>
                  </a:extLst>
                </a:gridCol>
                <a:gridCol w="2201688">
                  <a:extLst>
                    <a:ext uri="{9D8B030D-6E8A-4147-A177-3AD203B41FA5}">
                      <a16:colId xmlns:a16="http://schemas.microsoft.com/office/drawing/2014/main" val="2992964092"/>
                    </a:ext>
                  </a:extLst>
                </a:gridCol>
              </a:tblGrid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Origin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Kagoshima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2483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Weight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270g, 810g bag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0873"/>
                  </a:ext>
                </a:extLst>
              </a:tr>
              <a:tr h="3896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Certification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FDA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18629"/>
                  </a:ext>
                </a:extLst>
              </a:tr>
              <a:tr h="23025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Shelf Life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bg1"/>
                          </a:solidFill>
                          <a:latin typeface="+mn-lt"/>
                        </a:rPr>
                        <a:t>12 Months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483746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8445B90-ECCD-9A64-806A-39C6BB8C72E1}"/>
              </a:ext>
            </a:extLst>
          </p:cNvPr>
          <p:cNvSpPr txBox="1"/>
          <p:nvPr/>
        </p:nvSpPr>
        <p:spPr>
          <a:xfrm>
            <a:off x="567464" y="5410496"/>
            <a:ext cx="601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ea typeface="Meiryo UI" panose="020B0604030504040204" pitchFamily="50" charset="-128"/>
              </a:rPr>
              <a:t>Merging tradition with fitness.  A high-demanded product for gym chains and health-focused wholesalers.</a:t>
            </a:r>
            <a:endParaRPr kumimoji="1" lang="ja-JP" altLang="en-US" sz="2000" dirty="0">
              <a:solidFill>
                <a:schemeClr val="bg1"/>
              </a:solidFill>
              <a:ea typeface="Meiryo UI" panose="020B0604030504040204" pitchFamily="50" charset="-128"/>
            </a:endParaRPr>
          </a:p>
        </p:txBody>
      </p:sp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76F350F-A0DE-C0AB-9966-1841995F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67" y="2610138"/>
            <a:ext cx="1586509" cy="1518448"/>
          </a:xfrm>
          <a:prstGeom prst="rect">
            <a:avLst/>
          </a:prstGeom>
        </p:spPr>
      </p:pic>
      <p:pic>
        <p:nvPicPr>
          <p:cNvPr id="14" name="図 13" descr="皿の上のカップに入った飲み物&#10;&#10;AI 生成コンテンツは誤りを含む可能性があります。">
            <a:extLst>
              <a:ext uri="{FF2B5EF4-FFF2-40B4-BE49-F238E27FC236}">
                <a16:creationId xmlns:a16="http://schemas.microsoft.com/office/drawing/2014/main" id="{284EC8E5-18DD-4001-73B8-49F267F23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311" y="6449033"/>
            <a:ext cx="1053657" cy="1032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3DB7E9-F842-F6ED-C2D7-040944C0C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0" y="7091811"/>
            <a:ext cx="826718" cy="9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1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442</TotalTime>
  <Words>344</Words>
  <Application>Microsoft Office PowerPoint</Application>
  <PresentationFormat>A4 210 x 297 mm</PresentationFormat>
  <Paragraphs>77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BIZ UDP明朝 Medium</vt:lpstr>
      <vt:lpstr>HGS創英角ｺﾞｼｯｸUB</vt:lpstr>
      <vt:lpstr>Meiryo UI</vt:lpstr>
      <vt:lpstr>ＭＳ Ｐ明朝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Hiroshi Yamashita</dc:creator>
  <cp:lastModifiedBy>Hiroshi Yamashita</cp:lastModifiedBy>
  <cp:revision>18</cp:revision>
  <dcterms:created xsi:type="dcterms:W3CDTF">2026-02-20T08:53:01Z</dcterms:created>
  <dcterms:modified xsi:type="dcterms:W3CDTF">2026-03-04T05:33:50Z</dcterms:modified>
</cp:coreProperties>
</file>